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62" r:id="rId4"/>
    <p:sldId id="260" r:id="rId5"/>
    <p:sldId id="261" r:id="rId6"/>
    <p:sldId id="263" r:id="rId7"/>
    <p:sldId id="264" r:id="rId8"/>
    <p:sldId id="276" r:id="rId9"/>
    <p:sldId id="267" r:id="rId10"/>
    <p:sldId id="278" r:id="rId11"/>
    <p:sldId id="279" r:id="rId12"/>
    <p:sldId id="280" r:id="rId13"/>
    <p:sldId id="266" r:id="rId14"/>
    <p:sldId id="265" r:id="rId15"/>
    <p:sldId id="270" r:id="rId16"/>
    <p:sldId id="268" r:id="rId17"/>
    <p:sldId id="283" r:id="rId18"/>
    <p:sldId id="282" r:id="rId19"/>
    <p:sldId id="269" r:id="rId20"/>
    <p:sldId id="281" r:id="rId21"/>
    <p:sldId id="284" r:id="rId22"/>
    <p:sldId id="271" r:id="rId23"/>
    <p:sldId id="272" r:id="rId24"/>
    <p:sldId id="275" r:id="rId25"/>
    <p:sldId id="273" r:id="rId26"/>
    <p:sldId id="274" r:id="rId27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E46"/>
    <a:srgbClr val="393939"/>
    <a:srgbClr val="686868"/>
    <a:srgbClr val="A2A1A1"/>
    <a:srgbClr val="6C6D6C"/>
    <a:srgbClr val="76B729"/>
    <a:srgbClr val="CC2E2A"/>
    <a:srgbClr val="808080"/>
    <a:srgbClr val="1E7DC2"/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Дополнительное название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ФИО выступающего,</a:t>
            </a:r>
          </a:p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1199256"/>
            <a:ext cx="1946933" cy="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06.02.2025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8356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06.02.2025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06.02.2025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06.02.2025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11" y="755267"/>
            <a:ext cx="1150741" cy="267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/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5131694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06.02.2025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46231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558363"/>
            <a:ext cx="1946933" cy="50040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06.02.2025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9529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/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430860"/>
            <a:ext cx="1621902" cy="41686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06.02.2025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06.02.2025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</a:t>
            </a:r>
          </a:p>
          <a:p>
            <a:pPr lvl="4"/>
            <a:r>
              <a:rPr lang="ru-RU" dirty="0"/>
              <a:t>Пятый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5" r:id="rId7"/>
    <p:sldLayoutId id="2147483650" r:id="rId8"/>
    <p:sldLayoutId id="2147483651" r:id="rId9"/>
    <p:sldLayoutId id="2147483664" r:id="rId10"/>
    <p:sldLayoutId id="2147483654" r:id="rId11"/>
    <p:sldLayoutId id="2147483655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Научные направления</a:t>
            </a:r>
            <a:br>
              <a:rPr lang="ru-RU" dirty="0"/>
            </a:br>
            <a:r>
              <a:rPr lang="ru-RU" dirty="0"/>
              <a:t>исследований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45.05.01 Перевод и </a:t>
            </a:r>
            <a:r>
              <a:rPr lang="ru-RU" sz="2000" dirty="0" err="1"/>
              <a:t>переводоведение</a:t>
            </a:r>
            <a:r>
              <a:rPr lang="ru-RU" sz="2000" dirty="0"/>
              <a:t>,</a:t>
            </a:r>
          </a:p>
          <a:p>
            <a:r>
              <a:rPr lang="ru-RU" sz="2000" dirty="0"/>
              <a:t>гр. 12141, 12142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15.</a:t>
            </a:r>
            <a:r>
              <a:rPr lang="ru-RU" dirty="0" smtClean="0"/>
              <a:t>10.2024 </a:t>
            </a:r>
            <a:r>
              <a:rPr lang="ru-RU" dirty="0"/>
              <a:t>г.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Кобенко Юрий Викторович</a:t>
            </a:r>
          </a:p>
          <a:p>
            <a:r>
              <a:rPr lang="ru-RU" dirty="0"/>
              <a:t>д.ф.н., профессор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7" y="357461"/>
            <a:ext cx="3562847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5C576-E680-A800-914B-3A73B582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</a:t>
            </a:r>
            <a:br>
              <a:rPr lang="ru-RU" dirty="0"/>
            </a:br>
            <a:r>
              <a:rPr lang="ru-RU" dirty="0"/>
              <a:t>исследований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A91CC8-EC51-6365-D123-30F20FDBE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5612" y="2085975"/>
            <a:ext cx="6480983" cy="4556365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1) литературоведение</a:t>
            </a:r>
            <a:r>
              <a:rPr lang="ru-RU" sz="2800" b="1" dirty="0"/>
              <a:t>:</a:t>
            </a:r>
          </a:p>
          <a:p>
            <a:endParaRPr lang="ru-RU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сравнительное л</a:t>
            </a:r>
            <a:r>
              <a:rPr lang="ru-RU" sz="2400" dirty="0" smtClean="0"/>
              <a:t>итературоведение</a:t>
            </a:r>
            <a:r>
              <a:rPr lang="ru-RU" sz="2400" dirty="0"/>
              <a:t>: русская и зарубежная литература ХХ века (В. Набоков, М. Булгаков,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Н. Берберова, Г. Иванов, М. Кундера, Д. Фаулз, К. Кизи, Э.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Берджес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, Д.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Киз</a:t>
            </a:r>
            <a:r>
              <a:rPr lang="ru-RU" sz="2400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 err="1"/>
              <a:t>эмигрантология</a:t>
            </a:r>
            <a:r>
              <a:rPr lang="ru-RU" sz="2400" dirty="0"/>
              <a:t> (русская литературная эмиграция 1-ой волны)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</a:t>
            </a:r>
            <a:r>
              <a:rPr lang="ru-RU" sz="2400" dirty="0" err="1"/>
              <a:t>имагология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7FAAC4-F28F-C853-E969-3ACDABD23E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1380" y="2085975"/>
            <a:ext cx="3260785" cy="4270375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литературоведение</a:t>
            </a:r>
            <a:r>
              <a:rPr lang="en-US" dirty="0">
                <a:solidFill>
                  <a:srgbClr val="FF0000"/>
                </a:solidFill>
              </a:rPr>
              <a:t>;</a:t>
            </a:r>
            <a:endParaRPr lang="ru-RU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ru-RU" dirty="0"/>
              <a:t>теория и практика перевода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AutoNum type="arabicParenR"/>
            </a:pPr>
            <a:r>
              <a:rPr lang="ru-RU" dirty="0"/>
              <a:t>лексикология</a:t>
            </a:r>
          </a:p>
        </p:txBody>
      </p:sp>
    </p:spTree>
    <p:extLst>
      <p:ext uri="{BB962C8B-B14F-4D97-AF65-F5344CB8AC3E}">
        <p14:creationId xmlns:p14="http://schemas.microsoft.com/office/powerpoint/2010/main" val="158973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1120E-1637-E317-9F8B-3C894E59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</a:t>
            </a:r>
            <a:br>
              <a:rPr lang="ru-RU" dirty="0"/>
            </a:br>
            <a:r>
              <a:rPr lang="ru-RU" dirty="0"/>
              <a:t>исследований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9EAEE9-5765-2203-7E7D-A763AF3B4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2) теория </a:t>
            </a:r>
            <a:r>
              <a:rPr lang="ru-RU" sz="2800" b="1" dirty="0"/>
              <a:t>и практика перевода: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локализация (на материале кинематографа, компьютерных игр и т.д.)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перевод художественных текстов (проблема </a:t>
            </a:r>
            <a:r>
              <a:rPr lang="ru-RU" sz="2400" dirty="0" err="1"/>
              <a:t>автоперевода</a:t>
            </a:r>
            <a:r>
              <a:rPr lang="ru-RU" sz="2400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перевод научно-технических текстов</a:t>
            </a:r>
          </a:p>
          <a:p>
            <a:endParaRPr lang="ru-RU" sz="24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5A199A-7DAC-CCD0-A866-69112F3463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13140" y="2085975"/>
            <a:ext cx="3260785" cy="4270375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литературоведение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теория и практика перевода</a:t>
            </a:r>
            <a:r>
              <a:rPr lang="en-US" dirty="0">
                <a:solidFill>
                  <a:srgbClr val="FF0000"/>
                </a:solidFill>
              </a:rPr>
              <a:t>;</a:t>
            </a:r>
            <a:endParaRPr lang="ru-RU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ru-RU" dirty="0"/>
              <a:t>лексикология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24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5B3B4-8042-4E79-B677-5DA6192C3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</a:t>
            </a:r>
            <a:br>
              <a:rPr lang="ru-RU" dirty="0"/>
            </a:br>
            <a:r>
              <a:rPr lang="ru-RU" dirty="0"/>
              <a:t>исследований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968404-F1C6-2D61-DA5A-F71A502A6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b="1" dirty="0" smtClean="0"/>
              <a:t>3) лексикология</a:t>
            </a:r>
            <a:r>
              <a:rPr lang="ru-RU" sz="2800" b="1" dirty="0"/>
              <a:t>: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формирование и функционирование неологизмов, окказионализмов, фразеологизмов и т.д. – сравнительный аспект)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тропы: метафора, метонимия, гипербола, литота и др. в художественных и научно-технических текстах.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4B662F-55F9-E8C4-57F2-C44963124D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5763" y="2085975"/>
            <a:ext cx="3226788" cy="4270375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литературоведение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AutoNum type="arabicParenR"/>
            </a:pPr>
            <a:r>
              <a:rPr lang="ru-RU" dirty="0"/>
              <a:t>теория и практика перевода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лексикология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Научные направления</a:t>
            </a:r>
            <a:br>
              <a:rPr lang="ru-RU" dirty="0"/>
            </a:br>
            <a:r>
              <a:rPr lang="ru-RU" dirty="0"/>
              <a:t>исследований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45.05.01 Перевод и </a:t>
            </a:r>
            <a:r>
              <a:rPr lang="ru-RU" sz="2000" dirty="0" err="1"/>
              <a:t>переводоведение</a:t>
            </a:r>
            <a:r>
              <a:rPr lang="ru-RU" sz="2000" dirty="0"/>
              <a:t>,</a:t>
            </a:r>
          </a:p>
          <a:p>
            <a:r>
              <a:rPr lang="ru-RU" sz="2000" dirty="0"/>
              <a:t>гр. 12141, 12142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15.</a:t>
            </a:r>
            <a:r>
              <a:rPr lang="ru-RU" dirty="0" smtClean="0"/>
              <a:t>10.2024 </a:t>
            </a:r>
            <a:r>
              <a:rPr lang="ru-RU" dirty="0"/>
              <a:t>г.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Коротченко Татьяна</a:t>
            </a:r>
            <a:r>
              <a:rPr lang="en-US" dirty="0"/>
              <a:t> </a:t>
            </a:r>
            <a:r>
              <a:rPr lang="ru-RU" dirty="0"/>
              <a:t>Валериевна</a:t>
            </a:r>
          </a:p>
          <a:p>
            <a:r>
              <a:rPr lang="ru-RU" dirty="0" err="1"/>
              <a:t>к.филол.н</a:t>
            </a:r>
            <a:r>
              <a:rPr lang="ru-RU" dirty="0"/>
              <a:t>., доцент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705EB2-7128-A880-789A-C4D86E054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489857"/>
            <a:ext cx="2835728" cy="33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40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</a:t>
            </a:r>
            <a:br>
              <a:rPr lang="ru-RU" dirty="0"/>
            </a:br>
            <a:r>
              <a:rPr lang="ru-RU" dirty="0"/>
              <a:t>исследований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345084" y="2085975"/>
            <a:ext cx="6508865" cy="4270375"/>
          </a:xfrm>
        </p:spPr>
        <p:txBody>
          <a:bodyPr>
            <a:normAutofit/>
          </a:bodyPr>
          <a:lstStyle/>
          <a:p>
            <a:r>
              <a:rPr lang="ru-RU" sz="2800" b="1" dirty="0"/>
              <a:t>1) теория и практика перевода:</a:t>
            </a:r>
          </a:p>
          <a:p>
            <a:pPr marL="0" indent="0">
              <a:buNone/>
            </a:pPr>
            <a:endParaRPr lang="ru-RU" sz="2800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2400" dirty="0"/>
              <a:t> автоматизированный перевод, машинный перевод и искусственный интеллект;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2400" dirty="0"/>
              <a:t> аудио-визуальный перевод как особая отрасль переводческой деятельности.</a:t>
            </a:r>
          </a:p>
          <a:p>
            <a:pPr marL="457200" lvl="1" indent="0">
              <a:buNone/>
            </a:pPr>
            <a:endParaRPr lang="ru-RU" sz="24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436914" y="2563586"/>
            <a:ext cx="3209699" cy="3792764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теория и практика перевода;</a:t>
            </a:r>
          </a:p>
          <a:p>
            <a:pPr marL="342900" indent="-342900">
              <a:buAutoNum type="arabicParenR"/>
            </a:pPr>
            <a:r>
              <a:rPr lang="ru-RU" dirty="0"/>
              <a:t>перевод в системе сравнительного литературоведения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846426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</a:t>
            </a:r>
            <a:br>
              <a:rPr lang="ru-RU" dirty="0"/>
            </a:br>
            <a:r>
              <a:rPr lang="ru-RU" dirty="0"/>
              <a:t>исследований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345084" y="2085975"/>
            <a:ext cx="6508865" cy="427037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/>
              <a:t>2) перевод в системе сравнительного литературоведения:</a:t>
            </a:r>
          </a:p>
          <a:p>
            <a:pPr marL="0" indent="0">
              <a:buNone/>
            </a:pPr>
            <a:endParaRPr lang="ru-RU" sz="2800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2400" dirty="0"/>
              <a:t> изучение специфики художественного перевода на материале творчества различных писателей; 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2400" dirty="0"/>
              <a:t>стратегии и техники работы с художественным переводом;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2400" dirty="0"/>
              <a:t> художественный перевод и национальная картина мира.</a:t>
            </a:r>
          </a:p>
          <a:p>
            <a:pPr marL="457200" lvl="1" indent="0">
              <a:buNone/>
            </a:pPr>
            <a:endParaRPr lang="ru-RU" sz="2400" dirty="0"/>
          </a:p>
          <a:p>
            <a:pPr marL="457200" lvl="1" indent="0">
              <a:buNone/>
            </a:pPr>
            <a:endParaRPr lang="ru-RU" sz="24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436914" y="2563586"/>
            <a:ext cx="3209699" cy="3792764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теория и практика перевода;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перевод в системе сравнительного литературоведения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173420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Научные направления</a:t>
            </a:r>
            <a:br>
              <a:rPr lang="ru-RU" dirty="0"/>
            </a:br>
            <a:r>
              <a:rPr lang="ru-RU" dirty="0"/>
              <a:t>исследований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45.05.01 Перевод и </a:t>
            </a:r>
            <a:r>
              <a:rPr lang="ru-RU" sz="2000" dirty="0" err="1"/>
              <a:t>переводоведение</a:t>
            </a:r>
            <a:r>
              <a:rPr lang="ru-RU" sz="2000" dirty="0"/>
              <a:t>,</a:t>
            </a:r>
          </a:p>
          <a:p>
            <a:r>
              <a:rPr lang="ru-RU" sz="2000" dirty="0"/>
              <a:t>гр. 12141, 12142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15.</a:t>
            </a:r>
            <a:r>
              <a:rPr lang="ru-RU" dirty="0" smtClean="0"/>
              <a:t>10.2024 </a:t>
            </a:r>
            <a:r>
              <a:rPr lang="ru-RU" dirty="0"/>
              <a:t>г.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Стрельникова Анна Борисовна </a:t>
            </a:r>
          </a:p>
          <a:p>
            <a:pPr algn="just"/>
            <a:r>
              <a:rPr lang="ru-RU" dirty="0" err="1"/>
              <a:t>к.филол.н</a:t>
            </a:r>
            <a:r>
              <a:rPr lang="ru-RU" dirty="0"/>
              <a:t>., доцент</a:t>
            </a: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4DE44826-9E67-51DE-85CC-35CF2813E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25745"/>
            <a:ext cx="3207406" cy="31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57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</a:t>
            </a:r>
            <a:br>
              <a:rPr lang="ru-RU" dirty="0"/>
            </a:br>
            <a:r>
              <a:rPr lang="ru-RU" dirty="0"/>
              <a:t>исследований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345084" y="2085975"/>
            <a:ext cx="6508865" cy="4270375"/>
          </a:xfrm>
        </p:spPr>
        <p:txBody>
          <a:bodyPr>
            <a:normAutofit/>
          </a:bodyPr>
          <a:lstStyle/>
          <a:p>
            <a:r>
              <a:rPr lang="ru-RU" sz="2800" b="1" dirty="0"/>
              <a:t>1) теория и практика перевода:</a:t>
            </a:r>
          </a:p>
          <a:p>
            <a:pPr marL="0" indent="0">
              <a:buNone/>
            </a:pPr>
            <a:endParaRPr lang="ru-RU" sz="2800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2400" dirty="0"/>
              <a:t> автоматизированный перевод, машинный перевод и искусственный интеллект;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2400" dirty="0"/>
              <a:t> аудио-визуальный перевод как особая отрасль переводческой деятельности.</a:t>
            </a:r>
          </a:p>
          <a:p>
            <a:pPr marL="457200" lvl="1" indent="0">
              <a:buNone/>
            </a:pPr>
            <a:endParaRPr lang="ru-RU" sz="24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436914" y="2563586"/>
            <a:ext cx="3209699" cy="3792764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теория и практика перевода;</a:t>
            </a:r>
          </a:p>
          <a:p>
            <a:pPr marL="342900" indent="-342900">
              <a:buAutoNum type="arabicParenR"/>
            </a:pPr>
            <a:r>
              <a:rPr lang="ru-RU" dirty="0"/>
              <a:t>перевод в системе сравнительного литературоведения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910171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</a:t>
            </a:r>
            <a:br>
              <a:rPr lang="ru-RU" dirty="0"/>
            </a:br>
            <a:r>
              <a:rPr lang="ru-RU" dirty="0"/>
              <a:t>исследований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345084" y="2085975"/>
            <a:ext cx="6508865" cy="427037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/>
              <a:t>2) перевод в системе сравнительного литературоведения:</a:t>
            </a:r>
          </a:p>
          <a:p>
            <a:pPr marL="0" indent="0">
              <a:buNone/>
            </a:pPr>
            <a:endParaRPr lang="ru-RU" sz="2800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2400" dirty="0"/>
              <a:t> изучение специфики художественного перевода на материале творчества различных писателей; 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2400" dirty="0"/>
              <a:t>стратегии и техники работы с художественным переводом;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2400" dirty="0"/>
              <a:t> художественный перевод и национальная картина мира.</a:t>
            </a:r>
          </a:p>
          <a:p>
            <a:pPr marL="457200" lvl="1" indent="0">
              <a:buNone/>
            </a:pPr>
            <a:endParaRPr lang="ru-RU" sz="2400" dirty="0"/>
          </a:p>
          <a:p>
            <a:pPr marL="457200" lvl="1" indent="0">
              <a:buNone/>
            </a:pPr>
            <a:endParaRPr lang="ru-RU" sz="24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436914" y="2563586"/>
            <a:ext cx="3209699" cy="3792764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теория и практика перевода;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перевод в системе сравнительного литературоведения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62534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Научные направления</a:t>
            </a:r>
            <a:br>
              <a:rPr lang="ru-RU" dirty="0"/>
            </a:br>
            <a:r>
              <a:rPr lang="ru-RU" dirty="0"/>
              <a:t>исследований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45.05.01 Перевод и </a:t>
            </a:r>
            <a:r>
              <a:rPr lang="ru-RU" sz="2000" dirty="0" err="1"/>
              <a:t>переводоведение</a:t>
            </a:r>
            <a:r>
              <a:rPr lang="ru-RU" sz="2000" dirty="0"/>
              <a:t>,</a:t>
            </a:r>
          </a:p>
          <a:p>
            <a:r>
              <a:rPr lang="ru-RU" sz="2000" dirty="0"/>
              <a:t>гр. 12141, 12142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15.</a:t>
            </a:r>
            <a:r>
              <a:rPr lang="ru-RU" dirty="0" smtClean="0"/>
              <a:t>10.2024 </a:t>
            </a:r>
            <a:r>
              <a:rPr lang="ru-RU" dirty="0"/>
              <a:t>г.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/>
              <a:t>Шатохина</a:t>
            </a:r>
            <a:r>
              <a:rPr lang="ru-RU" dirty="0"/>
              <a:t> Анастасия Олеговна</a:t>
            </a:r>
          </a:p>
          <a:p>
            <a:pPr algn="just"/>
            <a:r>
              <a:rPr lang="ru-RU" dirty="0" err="1"/>
              <a:t>к.филол.н</a:t>
            </a:r>
            <a:r>
              <a:rPr lang="ru-RU" dirty="0"/>
              <a:t>., доцент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CF75BF-8FF0-E669-9DC3-032161BB6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87" y="491060"/>
            <a:ext cx="3322438" cy="339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2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</a:t>
            </a:r>
            <a:br>
              <a:rPr lang="ru-RU" dirty="0"/>
            </a:br>
            <a:r>
              <a:rPr lang="ru-RU" dirty="0"/>
              <a:t>исследований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345084" y="2085975"/>
            <a:ext cx="6508865" cy="4270375"/>
          </a:xfrm>
        </p:spPr>
        <p:txBody>
          <a:bodyPr/>
          <a:lstStyle/>
          <a:p>
            <a:r>
              <a:rPr lang="ru-RU" sz="2800" b="1" dirty="0"/>
              <a:t>1) германское языкознание:</a:t>
            </a:r>
          </a:p>
          <a:p>
            <a:pPr marL="0" indent="0">
              <a:buNone/>
            </a:pPr>
            <a:endParaRPr lang="ru-RU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история германских языков;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лексический состав;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заимствования;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стилистика;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ономастика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германское языкознание;</a:t>
            </a:r>
          </a:p>
          <a:p>
            <a:pPr marL="342900" indent="-342900">
              <a:buAutoNum type="arabicParenR"/>
            </a:pPr>
            <a:r>
              <a:rPr lang="ru-RU" dirty="0"/>
              <a:t>теоретическое языкознание;</a:t>
            </a:r>
          </a:p>
          <a:p>
            <a:pPr marL="342900" indent="-342900">
              <a:buAutoNum type="arabicParenR"/>
            </a:pPr>
            <a:r>
              <a:rPr lang="ru-RU" dirty="0"/>
              <a:t>теория и практика перевода;</a:t>
            </a:r>
          </a:p>
          <a:p>
            <a:pPr marL="342900" indent="-342900">
              <a:buAutoNum type="arabicParenR"/>
            </a:pPr>
            <a:r>
              <a:rPr lang="ru-RU" dirty="0" err="1"/>
              <a:t>лингвоантропо</a:t>
            </a:r>
            <a:r>
              <a:rPr lang="ru-RU" dirty="0"/>
              <a:t>-логия.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105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</a:t>
            </a:r>
            <a:br>
              <a:rPr lang="ru-RU" dirty="0"/>
            </a:br>
            <a:r>
              <a:rPr lang="ru-RU" dirty="0"/>
              <a:t>исследований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345084" y="2085975"/>
            <a:ext cx="6508865" cy="4270375"/>
          </a:xfrm>
        </p:spPr>
        <p:txBody>
          <a:bodyPr>
            <a:normAutofit/>
          </a:bodyPr>
          <a:lstStyle/>
          <a:p>
            <a:r>
              <a:rPr lang="ru-RU" sz="2800" b="1" dirty="0"/>
              <a:t>1) теория и практика перевода:</a:t>
            </a:r>
          </a:p>
          <a:p>
            <a:pPr marL="0" indent="0">
              <a:buNone/>
            </a:pPr>
            <a:endParaRPr lang="ru-RU" sz="2800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2400" dirty="0"/>
              <a:t> автоматизированный перевод, машинный перевод и искусственный интеллект;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2400" dirty="0"/>
              <a:t> аудио-визуальный перевод как особая отрасль переводческой деятельности.</a:t>
            </a:r>
          </a:p>
          <a:p>
            <a:pPr marL="457200" lvl="1" indent="0">
              <a:buNone/>
            </a:pPr>
            <a:endParaRPr lang="ru-RU" sz="24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436914" y="2563586"/>
            <a:ext cx="3209699" cy="3792764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теория и практика перевода;</a:t>
            </a:r>
          </a:p>
          <a:p>
            <a:pPr marL="342900" indent="-342900">
              <a:buAutoNum type="arabicParenR"/>
            </a:pPr>
            <a:r>
              <a:rPr lang="ru-RU" dirty="0"/>
              <a:t>перевод в системе сравнительного литературоведения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675219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</a:t>
            </a:r>
            <a:br>
              <a:rPr lang="ru-RU" dirty="0"/>
            </a:br>
            <a:r>
              <a:rPr lang="ru-RU" dirty="0"/>
              <a:t>исследований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345084" y="2085975"/>
            <a:ext cx="6508865" cy="427037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/>
              <a:t>2) перевод в системе сравнительного литературоведения:</a:t>
            </a:r>
          </a:p>
          <a:p>
            <a:pPr marL="0" indent="0">
              <a:buNone/>
            </a:pPr>
            <a:endParaRPr lang="ru-RU" sz="2800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2400" dirty="0"/>
              <a:t> изучение специфики художественного перевода на материале творчества различных писателей; 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2400" dirty="0"/>
              <a:t>стратегии и техники работы с художественным переводом;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2400" dirty="0"/>
              <a:t> художественный перевод и национальная картина мира.</a:t>
            </a:r>
          </a:p>
          <a:p>
            <a:pPr marL="457200" lvl="1" indent="0">
              <a:buNone/>
            </a:pPr>
            <a:endParaRPr lang="ru-RU" sz="2400" dirty="0"/>
          </a:p>
          <a:p>
            <a:pPr marL="457200" lvl="1" indent="0">
              <a:buNone/>
            </a:pPr>
            <a:endParaRPr lang="ru-RU" sz="24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436914" y="2563586"/>
            <a:ext cx="3209699" cy="3792764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теория и практика перевода;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перевод в системе сравнительного литературоведения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463200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Научные направления</a:t>
            </a:r>
            <a:br>
              <a:rPr lang="ru-RU" dirty="0"/>
            </a:br>
            <a:r>
              <a:rPr lang="ru-RU" dirty="0"/>
              <a:t>исследований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45.05.01 Перевод и </a:t>
            </a:r>
            <a:r>
              <a:rPr lang="ru-RU" sz="2000" dirty="0" err="1"/>
              <a:t>переводоведение</a:t>
            </a:r>
            <a:r>
              <a:rPr lang="ru-RU" sz="2000" dirty="0"/>
              <a:t>,</a:t>
            </a:r>
          </a:p>
          <a:p>
            <a:r>
              <a:rPr lang="ru-RU" sz="2000" dirty="0"/>
              <a:t>гр. 12141, 12142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15.</a:t>
            </a:r>
            <a:r>
              <a:rPr lang="ru-RU" dirty="0" smtClean="0"/>
              <a:t>10.2024 </a:t>
            </a:r>
            <a:r>
              <a:rPr lang="ru-RU" dirty="0"/>
              <a:t>г.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Краевская Ирина Олеговна</a:t>
            </a:r>
          </a:p>
          <a:p>
            <a:pPr algn="just"/>
            <a:r>
              <a:rPr lang="ru-RU" dirty="0" err="1"/>
              <a:t>к.филол.н</a:t>
            </a:r>
            <a:r>
              <a:rPr lang="ru-RU" dirty="0"/>
              <a:t>., доцент</a:t>
            </a:r>
          </a:p>
        </p:txBody>
      </p:sp>
      <p:pic>
        <p:nvPicPr>
          <p:cNvPr id="2050" name="Picture 2" descr="https://staff.tpu.ru/personal/show-photo-personality?type=5&amp;lid=2126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99" y="666792"/>
            <a:ext cx="3393517" cy="33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81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</a:t>
            </a:r>
            <a:br>
              <a:rPr lang="ru-RU" dirty="0"/>
            </a:br>
            <a:r>
              <a:rPr lang="ru-RU" dirty="0"/>
              <a:t>исследований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b="1" dirty="0"/>
              <a:t>1) когнитивная лингвистика:</a:t>
            </a:r>
          </a:p>
          <a:p>
            <a:pPr marL="0" indent="0">
              <a:buNone/>
            </a:pPr>
            <a:endParaRPr lang="ru-RU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язык и сознание;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теория концептуальной метафоры;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ориентирующие функции морфем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когнитивная лингвистика;</a:t>
            </a:r>
          </a:p>
          <a:p>
            <a:pPr marL="342900" indent="-342900">
              <a:buFont typeface="Wingdings" panose="05000000000000000000" pitchFamily="2" charset="2"/>
              <a:buAutoNum type="arabicParenR"/>
            </a:pPr>
            <a:r>
              <a:rPr lang="ru-RU" dirty="0"/>
              <a:t>теория и практика перевода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617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</a:t>
            </a:r>
            <a:br>
              <a:rPr lang="ru-RU" dirty="0"/>
            </a:br>
            <a:r>
              <a:rPr lang="ru-RU" dirty="0"/>
              <a:t>исследований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b="1" dirty="0"/>
              <a:t>2) теория и практика перевода:</a:t>
            </a:r>
          </a:p>
          <a:p>
            <a:pPr marL="0" indent="0">
              <a:buNone/>
            </a:pPr>
            <a:endParaRPr lang="ru-RU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перевод терминологии;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нейронный машинный перевод;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</a:t>
            </a:r>
            <a:r>
              <a:rPr lang="ru-RU" sz="2400" dirty="0" err="1"/>
              <a:t>лингвокультурология</a:t>
            </a:r>
            <a:r>
              <a:rPr lang="ru-RU" sz="2400" dirty="0"/>
              <a:t> и </a:t>
            </a:r>
            <a:r>
              <a:rPr lang="ru-RU" sz="2400" dirty="0" err="1"/>
              <a:t>интерлингвокультурология</a:t>
            </a:r>
            <a:r>
              <a:rPr lang="ru-RU" sz="2400" dirty="0"/>
              <a:t> - язык и культура;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 err="1"/>
              <a:t>ксенонимическая</a:t>
            </a:r>
            <a:r>
              <a:rPr lang="ru-RU" sz="2400" dirty="0"/>
              <a:t> лексика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когнитивная лингвистика;</a:t>
            </a:r>
          </a:p>
          <a:p>
            <a:pPr marL="342900" indent="-342900">
              <a:buFont typeface="Wingdings" panose="05000000000000000000" pitchFamily="2" charset="2"/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теория и практика перевода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879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Научные направления</a:t>
            </a:r>
            <a:br>
              <a:rPr lang="ru-RU" dirty="0"/>
            </a:br>
            <a:r>
              <a:rPr lang="ru-RU" dirty="0"/>
              <a:t>исследований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45.05.01 Перевод и </a:t>
            </a:r>
            <a:r>
              <a:rPr lang="ru-RU" sz="2000" dirty="0" err="1"/>
              <a:t>переводоведение</a:t>
            </a:r>
            <a:r>
              <a:rPr lang="ru-RU" sz="2000" dirty="0"/>
              <a:t>,</a:t>
            </a:r>
          </a:p>
          <a:p>
            <a:r>
              <a:rPr lang="ru-RU" sz="2000" dirty="0"/>
              <a:t>гр. 12141, 12142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15.</a:t>
            </a:r>
            <a:r>
              <a:rPr lang="ru-RU" dirty="0" smtClean="0"/>
              <a:t>10.2024 </a:t>
            </a:r>
            <a:r>
              <a:rPr lang="ru-RU" dirty="0"/>
              <a:t>г.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/>
              <a:t>Чеснокова</a:t>
            </a:r>
            <a:r>
              <a:rPr lang="ru-RU" dirty="0"/>
              <a:t> Ирина Анатольевна </a:t>
            </a:r>
            <a:r>
              <a:rPr lang="ru-RU" dirty="0" err="1"/>
              <a:t>к.филол.н</a:t>
            </a:r>
            <a:r>
              <a:rPr lang="ru-RU" dirty="0"/>
              <a:t>., доцент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2" y="338946"/>
            <a:ext cx="2759529" cy="336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24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</a:t>
            </a:r>
            <a:br>
              <a:rPr lang="ru-RU" dirty="0"/>
            </a:br>
            <a:r>
              <a:rPr lang="ru-RU" dirty="0"/>
              <a:t>исследований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b="1" dirty="0"/>
              <a:t>1) языкознание:</a:t>
            </a:r>
          </a:p>
          <a:p>
            <a:pPr marL="0" indent="0">
              <a:buNone/>
            </a:pPr>
            <a:endParaRPr lang="ru-RU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</a:t>
            </a:r>
            <a:r>
              <a:rPr lang="ru-RU" sz="2400" dirty="0" smtClean="0"/>
              <a:t>прагматика </a:t>
            </a:r>
            <a:r>
              <a:rPr lang="ru-RU" sz="2400" dirty="0"/>
              <a:t>и теория текста;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</a:t>
            </a:r>
            <a:r>
              <a:rPr lang="ru-RU" sz="2400" dirty="0" err="1"/>
              <a:t>жанроведение</a:t>
            </a:r>
            <a:r>
              <a:rPr lang="ru-RU" sz="2400" dirty="0"/>
              <a:t>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</a:t>
            </a:r>
            <a:r>
              <a:rPr lang="ru-RU" sz="2400" dirty="0" err="1"/>
              <a:t>виртуалистика</a:t>
            </a:r>
            <a:r>
              <a:rPr lang="ru-RU" sz="2400" dirty="0"/>
              <a:t>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теория современной </a:t>
            </a:r>
            <a:r>
              <a:rPr lang="ru-RU" sz="2400" dirty="0" err="1"/>
              <a:t>эпистолографии</a:t>
            </a:r>
            <a:r>
              <a:rPr lang="ru-RU" sz="2400" dirty="0"/>
              <a:t>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теория гипертекста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языкознание.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99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</a:t>
            </a:r>
            <a:br>
              <a:rPr lang="ru-RU" dirty="0"/>
            </a:br>
            <a:r>
              <a:rPr lang="ru-RU" dirty="0"/>
              <a:t>исследований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062451" y="2085975"/>
            <a:ext cx="7040880" cy="4270375"/>
          </a:xfrm>
        </p:spPr>
        <p:txBody>
          <a:bodyPr/>
          <a:lstStyle/>
          <a:p>
            <a:r>
              <a:rPr lang="ru-RU" sz="2800" b="1" dirty="0"/>
              <a:t>2) теоретическое языкознание:</a:t>
            </a:r>
          </a:p>
          <a:p>
            <a:pPr marL="0" indent="0">
              <a:buNone/>
            </a:pPr>
            <a:endParaRPr lang="ru-RU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типы языков;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искусственные языки;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исчезающие языки;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языки-посредники;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сравнительно-исторический метод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германское языкознание;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теоретическое языкознание;</a:t>
            </a:r>
          </a:p>
          <a:p>
            <a:pPr marL="342900" indent="-342900">
              <a:buAutoNum type="arabicParenR"/>
            </a:pPr>
            <a:r>
              <a:rPr lang="ru-RU" dirty="0"/>
              <a:t>теория и практика перевода;</a:t>
            </a:r>
          </a:p>
          <a:p>
            <a:pPr marL="342900" indent="-342900">
              <a:buAutoNum type="arabicParenR"/>
            </a:pPr>
            <a:r>
              <a:rPr lang="ru-RU" dirty="0" err="1"/>
              <a:t>лингвоантропо</a:t>
            </a:r>
            <a:r>
              <a:rPr lang="ru-RU" dirty="0"/>
              <a:t>-логия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76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</a:t>
            </a:r>
            <a:br>
              <a:rPr lang="ru-RU" dirty="0"/>
            </a:br>
            <a:r>
              <a:rPr lang="ru-RU" dirty="0"/>
              <a:t>исследований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054138" y="2085975"/>
            <a:ext cx="7137862" cy="4270375"/>
          </a:xfrm>
        </p:spPr>
        <p:txBody>
          <a:bodyPr/>
          <a:lstStyle/>
          <a:p>
            <a:r>
              <a:rPr lang="ru-RU" sz="2800" b="1" dirty="0"/>
              <a:t>3) теория и практика перевода:</a:t>
            </a:r>
          </a:p>
          <a:p>
            <a:pPr marL="0" indent="0">
              <a:buNone/>
            </a:pPr>
            <a:endParaRPr lang="ru-RU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перевод </a:t>
            </a:r>
            <a:r>
              <a:rPr lang="ru-RU" sz="2400" dirty="0" err="1"/>
              <a:t>фразео</a:t>
            </a:r>
            <a:r>
              <a:rPr lang="ru-RU" sz="2400" dirty="0"/>
              <a:t>- и </a:t>
            </a:r>
            <a:r>
              <a:rPr lang="ru-RU" sz="2400" dirty="0" err="1"/>
              <a:t>паремиологии</a:t>
            </a:r>
            <a:r>
              <a:rPr lang="ru-RU" sz="2400" dirty="0"/>
              <a:t>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словарный перевод;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специальный перевод;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художественный перевод;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теоретические основы перевода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германское языкознание;</a:t>
            </a:r>
          </a:p>
          <a:p>
            <a:pPr marL="342900" indent="-342900">
              <a:buFont typeface="Wingdings" panose="05000000000000000000" pitchFamily="2" charset="2"/>
              <a:buAutoNum type="arabicParenR"/>
            </a:pPr>
            <a:r>
              <a:rPr lang="ru-RU" dirty="0"/>
              <a:t>теоретическое языкознание;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теория и практика перевода;</a:t>
            </a:r>
          </a:p>
          <a:p>
            <a:pPr marL="342900" indent="-342900">
              <a:buAutoNum type="arabicParenR"/>
            </a:pPr>
            <a:r>
              <a:rPr lang="ru-RU" dirty="0" err="1"/>
              <a:t>лингвоантропо</a:t>
            </a:r>
            <a:r>
              <a:rPr lang="ru-RU" dirty="0"/>
              <a:t>-логия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49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</a:t>
            </a:r>
            <a:br>
              <a:rPr lang="ru-RU" dirty="0"/>
            </a:br>
            <a:r>
              <a:rPr lang="ru-RU" dirty="0"/>
              <a:t>исследований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b="1" dirty="0"/>
              <a:t>4) </a:t>
            </a:r>
            <a:r>
              <a:rPr lang="ru-RU" sz="2800" b="1" dirty="0" err="1"/>
              <a:t>лингвоантропология</a:t>
            </a:r>
            <a:r>
              <a:rPr lang="ru-RU" sz="2800" b="1" dirty="0"/>
              <a:t>:</a:t>
            </a:r>
          </a:p>
          <a:p>
            <a:pPr marL="0" indent="0">
              <a:buNone/>
            </a:pPr>
            <a:endParaRPr lang="ru-RU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происхождение языка;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язык и коллективный интеллект;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язык и среда;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язык и мышление;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язык будущего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германское языкознание;</a:t>
            </a:r>
          </a:p>
          <a:p>
            <a:pPr marL="342900" indent="-342900">
              <a:buFont typeface="Wingdings" panose="05000000000000000000" pitchFamily="2" charset="2"/>
              <a:buAutoNum type="arabicParenR"/>
            </a:pPr>
            <a:r>
              <a:rPr lang="ru-RU" dirty="0"/>
              <a:t>теоретическое языкознание;</a:t>
            </a:r>
          </a:p>
          <a:p>
            <a:pPr marL="342900" indent="-342900">
              <a:buAutoNum type="arabicParenR"/>
            </a:pPr>
            <a:r>
              <a:rPr lang="ru-RU" dirty="0"/>
              <a:t>теория и практика перевода;</a:t>
            </a:r>
          </a:p>
          <a:p>
            <a:pPr marL="342900" indent="-342900">
              <a:buAutoNum type="arabicParenR"/>
            </a:pPr>
            <a:r>
              <a:rPr lang="ru-RU" dirty="0" err="1">
                <a:solidFill>
                  <a:srgbClr val="FF0000"/>
                </a:solidFill>
              </a:rPr>
              <a:t>лингвоантропо</a:t>
            </a:r>
            <a:r>
              <a:rPr lang="ru-RU" dirty="0">
                <a:solidFill>
                  <a:srgbClr val="FF0000"/>
                </a:solidFill>
              </a:rPr>
              <a:t>-логия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33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Научные направления</a:t>
            </a:r>
            <a:br>
              <a:rPr lang="ru-RU" dirty="0"/>
            </a:br>
            <a:r>
              <a:rPr lang="ru-RU" dirty="0"/>
              <a:t>исследований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45.05.01 Перевод и </a:t>
            </a:r>
            <a:r>
              <a:rPr lang="ru-RU" sz="2000" dirty="0" err="1"/>
              <a:t>переводоведение</a:t>
            </a:r>
            <a:r>
              <a:rPr lang="ru-RU" sz="2000" dirty="0"/>
              <a:t>,</a:t>
            </a:r>
          </a:p>
          <a:p>
            <a:r>
              <a:rPr lang="ru-RU" sz="2000" dirty="0"/>
              <a:t>гр. 12141, 12142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15.</a:t>
            </a:r>
            <a:r>
              <a:rPr lang="ru-RU" dirty="0" smtClean="0"/>
              <a:t>10.2024 </a:t>
            </a:r>
            <a:r>
              <a:rPr lang="ru-RU" dirty="0"/>
              <a:t>г.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Слесаренко Инга Валерьевна</a:t>
            </a:r>
          </a:p>
          <a:p>
            <a:r>
              <a:rPr lang="ru-RU" dirty="0" err="1"/>
              <a:t>к.пед.н</a:t>
            </a:r>
            <a:r>
              <a:rPr lang="ru-RU" dirty="0"/>
              <a:t>., доцент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79" y="531367"/>
            <a:ext cx="3286904" cy="302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9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</a:t>
            </a:r>
            <a:br>
              <a:rPr lang="ru-RU" dirty="0"/>
            </a:br>
            <a:r>
              <a:rPr lang="ru-RU" dirty="0"/>
              <a:t>исследований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345084" y="2085975"/>
            <a:ext cx="6508865" cy="4270375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1) теория и практика перевода:</a:t>
            </a:r>
          </a:p>
          <a:p>
            <a:pPr marL="0" indent="0">
              <a:buNone/>
            </a:pPr>
            <a:endParaRPr lang="ru-RU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сравнительно-сопоставительный анализ текстов оригинала и перевода в сфере </a:t>
            </a:r>
            <a:r>
              <a:rPr lang="ru-RU" sz="2400" dirty="0" smtClean="0"/>
              <a:t>ИТ</a:t>
            </a:r>
            <a:r>
              <a:rPr lang="en-US" sz="2400" dirty="0" smtClean="0"/>
              <a:t>;</a:t>
            </a:r>
            <a:endParaRPr lang="ru-RU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  <a:r>
              <a:rPr lang="ru-RU" sz="2400" dirty="0" smtClean="0"/>
              <a:t>профессиональные </a:t>
            </a:r>
            <a:r>
              <a:rPr lang="ru-RU" sz="2400" dirty="0"/>
              <a:t>и междисциплинарные компетенции современного переводчика: перевод как </a:t>
            </a:r>
            <a:r>
              <a:rPr lang="ru-RU" sz="2400" dirty="0" smtClean="0"/>
              <a:t>проект</a:t>
            </a:r>
            <a:r>
              <a:rPr lang="en-US" sz="2400" dirty="0" smtClean="0"/>
              <a:t>;</a:t>
            </a:r>
            <a:endParaRPr lang="ru-RU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  <a:r>
              <a:rPr lang="ru-RU" sz="2400" dirty="0" smtClean="0"/>
              <a:t>ресурсы </a:t>
            </a:r>
            <a:r>
              <a:rPr lang="ru-RU" sz="2400" dirty="0"/>
              <a:t>ИИ в переводе и вопросы авторства</a:t>
            </a:r>
          </a:p>
          <a:p>
            <a:pPr marL="457200" lvl="1" indent="0">
              <a:buNone/>
            </a:pPr>
            <a:endParaRPr lang="ru-RU" sz="24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теория и практика перевода;</a:t>
            </a:r>
          </a:p>
          <a:p>
            <a:pPr marL="342900" indent="-342900">
              <a:buAutoNum type="arabicParenR"/>
            </a:pPr>
            <a:r>
              <a:rPr lang="ru-RU" dirty="0"/>
              <a:t>педагогика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60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</a:t>
            </a:r>
            <a:br>
              <a:rPr lang="ru-RU" dirty="0"/>
            </a:br>
            <a:r>
              <a:rPr lang="ru-RU" dirty="0"/>
              <a:t>исследований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345084" y="2085975"/>
            <a:ext cx="6508865" cy="4270375"/>
          </a:xfrm>
        </p:spPr>
        <p:txBody>
          <a:bodyPr>
            <a:normAutofit/>
          </a:bodyPr>
          <a:lstStyle/>
          <a:p>
            <a:r>
              <a:rPr lang="ru-RU" sz="2800" b="1" dirty="0"/>
              <a:t>2) педагогика:</a:t>
            </a:r>
          </a:p>
          <a:p>
            <a:pPr marL="0" indent="0">
              <a:buNone/>
            </a:pPr>
            <a:endParaRPr lang="ru-RU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теория и методика преподавания иностранных языков и культур;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практико- и проблемно-ориентированное обучение;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dirty="0"/>
              <a:t> современные образовательные технологии</a:t>
            </a:r>
          </a:p>
          <a:p>
            <a:pPr marL="457200" lvl="1" indent="0">
              <a:buNone/>
            </a:pPr>
            <a:endParaRPr lang="ru-RU" sz="24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ru-RU" dirty="0"/>
              <a:t>теория и практика перевода;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педагогика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29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Научные направления</a:t>
            </a:r>
            <a:br>
              <a:rPr lang="ru-RU" dirty="0"/>
            </a:br>
            <a:r>
              <a:rPr lang="ru-RU" dirty="0"/>
              <a:t>исследований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45.05.01 Перевод и </a:t>
            </a:r>
            <a:r>
              <a:rPr lang="ru-RU" sz="2000" dirty="0" err="1"/>
              <a:t>переводоведение</a:t>
            </a:r>
            <a:r>
              <a:rPr lang="ru-RU" sz="2000" dirty="0"/>
              <a:t>,</a:t>
            </a:r>
          </a:p>
          <a:p>
            <a:r>
              <a:rPr lang="ru-RU" sz="2000" dirty="0"/>
              <a:t>гр. 12141, 12142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15.</a:t>
            </a:r>
            <a:r>
              <a:rPr lang="ru-RU" dirty="0" smtClean="0"/>
              <a:t>10.2024 </a:t>
            </a:r>
            <a:r>
              <a:rPr lang="ru-RU" dirty="0"/>
              <a:t>г.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Швагрукова</a:t>
            </a:r>
            <a:r>
              <a:rPr lang="ru-RU" dirty="0"/>
              <a:t> Екатерина Васильевна</a:t>
            </a:r>
          </a:p>
          <a:p>
            <a:r>
              <a:rPr lang="ru-RU" dirty="0" err="1"/>
              <a:t>к.филол.н</a:t>
            </a:r>
            <a:r>
              <a:rPr lang="ru-RU" dirty="0"/>
              <a:t>., доцент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7" y="640157"/>
            <a:ext cx="2871465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43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ПУ2022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6B6C6B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ПУ Бумага 2022" id="{55A60C95-F522-4BAC-9770-FCA24AF08DF3}" vid="{57619226-B091-43B9-B026-5A27E7D46D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ШАБЛОН_ТПУ_бумага_2022</Template>
  <TotalTime>1517</TotalTime>
  <Words>949</Words>
  <Application>Microsoft Office PowerPoint</Application>
  <PresentationFormat>Широкоэкранный</PresentationFormat>
  <Paragraphs>219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Verdana</vt:lpstr>
      <vt:lpstr>Wingdings</vt:lpstr>
      <vt:lpstr>Тема Office</vt:lpstr>
      <vt:lpstr>Научные направления исследований</vt:lpstr>
      <vt:lpstr>Направления исследований</vt:lpstr>
      <vt:lpstr>Направления исследований</vt:lpstr>
      <vt:lpstr>Направления исследований</vt:lpstr>
      <vt:lpstr>Направления исследований</vt:lpstr>
      <vt:lpstr>Научные направления исследований</vt:lpstr>
      <vt:lpstr>Направления исследований</vt:lpstr>
      <vt:lpstr>Направления исследований</vt:lpstr>
      <vt:lpstr>Научные направления исследований</vt:lpstr>
      <vt:lpstr>Направления исследований</vt:lpstr>
      <vt:lpstr>Направления исследований</vt:lpstr>
      <vt:lpstr>Направления исследований</vt:lpstr>
      <vt:lpstr>Научные направления исследований</vt:lpstr>
      <vt:lpstr>Направления исследований</vt:lpstr>
      <vt:lpstr>Направления исследований</vt:lpstr>
      <vt:lpstr>Научные направления исследований</vt:lpstr>
      <vt:lpstr>Направления исследований</vt:lpstr>
      <vt:lpstr>Направления исследований</vt:lpstr>
      <vt:lpstr>Научные направления исследований</vt:lpstr>
      <vt:lpstr>Направления исследований</vt:lpstr>
      <vt:lpstr>Направления исследований</vt:lpstr>
      <vt:lpstr>Научные направления исследований</vt:lpstr>
      <vt:lpstr>Направления исследований</vt:lpstr>
      <vt:lpstr>Направления исследований</vt:lpstr>
      <vt:lpstr>Научные направления исследований</vt:lpstr>
      <vt:lpstr>Направления исследований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Сычевская Ольга Витальевна</dc:creator>
  <cp:lastModifiedBy>User</cp:lastModifiedBy>
  <cp:revision>31</cp:revision>
  <cp:lastPrinted>2021-08-02T01:21:27Z</cp:lastPrinted>
  <dcterms:created xsi:type="dcterms:W3CDTF">2022-09-15T08:49:06Z</dcterms:created>
  <dcterms:modified xsi:type="dcterms:W3CDTF">2025-02-06T12:00:48Z</dcterms:modified>
</cp:coreProperties>
</file>